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9" r:id="rId14"/>
    <p:sldId id="267" r:id="rId15"/>
    <p:sldId id="268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Целлюлозно-бумажная промышленность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445224"/>
            <a:ext cx="3816424" cy="129614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Выполнили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студенты группы Г-31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Кухарик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 Евгений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Тетерев Павел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4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Производство бумажной массы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6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40" y="188640"/>
            <a:ext cx="8229600" cy="2520280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sz="2000" dirty="0" smtClean="0">
                <a:latin typeface="Bookman Old Style" pitchFamily="18" charset="0"/>
              </a:rPr>
              <a:t>Сырьем </a:t>
            </a:r>
            <a:r>
              <a:rPr lang="ru-RU" sz="2000" dirty="0">
                <a:latin typeface="Bookman Old Style" pitchFamily="18" charset="0"/>
              </a:rPr>
              <a:t>для бумажной массы служат древесина и другие богатые целлюлозой материалы. Нередко предприятия по производству целлюлозы и бумаги составляют одно целое. Перерабатывающие цеха или заводы превращают бумажную массу в бумагу и картон, из которых изготавливаются такие предметы, как конверты, вощеная бумага, упаковка для пищевых продуктов, наклейки, коробки и многое другое.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59329"/>
            <a:ext cx="3751064" cy="2498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52936"/>
            <a:ext cx="3888598" cy="2590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трелка вправо 6"/>
          <p:cNvSpPr/>
          <p:nvPr/>
        </p:nvSpPr>
        <p:spPr>
          <a:xfrm>
            <a:off x="4355976" y="3789040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822" y="5085184"/>
            <a:ext cx="5640371" cy="1573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трелка вниз 8"/>
          <p:cNvSpPr/>
          <p:nvPr/>
        </p:nvSpPr>
        <p:spPr>
          <a:xfrm rot="2996031">
            <a:off x="7544482" y="5645113"/>
            <a:ext cx="648072" cy="509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9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Bookman Old Style" pitchFamily="18" charset="0"/>
              </a:rPr>
              <a:t>Подготовка бумажной массы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Процесс </a:t>
            </a:r>
            <a:r>
              <a:rPr lang="ru-RU" dirty="0"/>
              <a:t>отбеливания не зависит от процесса получения бумажной массы. </a:t>
            </a:r>
            <a:r>
              <a:rPr lang="ru-RU" dirty="0" smtClean="0"/>
              <a:t>Хлор </a:t>
            </a:r>
            <a:r>
              <a:rPr lang="ru-RU" dirty="0"/>
              <a:t>в той или другой форме является основным отбеливающим реагентом. Перекиси и бисульфиты используются для осветления при механическом получении бумажной массы. До и после отбеливания эта масса просеивается и промывается в разной последовательности до тех пор, пока не будет состоять полностью из отдельных волокон, свободных от следов химикатов. После этого полученная масса, особенно если она содержит продукты, полученные из тряпья и сульфитной бумажной массы, должна быть дополнительно </a:t>
            </a:r>
            <a:r>
              <a:rPr lang="ru-RU" dirty="0" smtClean="0"/>
              <a:t>расплющена. Далее </a:t>
            </a:r>
            <a:r>
              <a:rPr lang="ru-RU" dirty="0"/>
              <a:t>добавляются красители, минеральные пигменты и органические материалы (клеи), которые придают </a:t>
            </a:r>
            <a:r>
              <a:rPr lang="ru-RU" dirty="0" err="1"/>
              <a:t>влагопрочность</a:t>
            </a:r>
            <a:r>
              <a:rPr lang="ru-RU" dirty="0"/>
              <a:t>, водонепроницаемость и облегчают адгезию типографской краски. </a:t>
            </a:r>
          </a:p>
        </p:txBody>
      </p:sp>
    </p:spTree>
    <p:extLst>
      <p:ext uri="{BB962C8B-B14F-4D97-AF65-F5344CB8AC3E}">
        <p14:creationId xmlns:p14="http://schemas.microsoft.com/office/powerpoint/2010/main" val="103309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Bookman Old Style" pitchFamily="18" charset="0"/>
              </a:rPr>
              <a:t>Источники сырья для получения бумажной массы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800" dirty="0" smtClean="0">
                <a:latin typeface="Bookman Old Style" pitchFamily="18" charset="0"/>
              </a:rPr>
              <a:t>Все </a:t>
            </a:r>
            <a:r>
              <a:rPr lang="ru-RU" sz="3800" dirty="0">
                <a:latin typeface="Bookman Old Style" pitchFamily="18" charset="0"/>
              </a:rPr>
              <a:t>шире используется макулатура; предварительно из нее удаляются типографская краска и другие примеси. Затем ее обычно смешивают со свежей целлюлозой, чтобы придать дополнительную прочность на случай использования для изготовления более высоких сортов бумаги, например книжной; без обесцвечивания макулатуру используют главным образом при производстве картона для коробок и другой тары. В некоторой степени используются также отходы тряпья, что позволяет получить высокосортную писчую бумагу, бумагу для облигаций и денежных знаков, пигментную бумагу и другие специальные ее виды. Грубый картон делается из соломенной целлюлозы. В специальных изделиях могут быть применены асбест и натуральные и синтетические волокна, такие, как лен, пенька, искусственный шелк, </a:t>
            </a:r>
            <a:r>
              <a:rPr lang="ru-RU" sz="3800" dirty="0" smtClean="0">
                <a:latin typeface="Bookman Old Style" pitchFamily="18" charset="0"/>
              </a:rPr>
              <a:t>нейлон </a:t>
            </a:r>
            <a:r>
              <a:rPr lang="ru-RU" sz="3800" dirty="0">
                <a:latin typeface="Bookman Old Style" pitchFamily="18" charset="0"/>
              </a:rPr>
              <a:t>и стекло.</a:t>
            </a:r>
          </a:p>
        </p:txBody>
      </p:sp>
    </p:spTree>
    <p:extLst>
      <p:ext uri="{BB962C8B-B14F-4D97-AF65-F5344CB8AC3E}">
        <p14:creationId xmlns:p14="http://schemas.microsoft.com/office/powerpoint/2010/main" val="375874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Изготовление бумаги из древесной массы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16624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Bookman Old Style" pitchFamily="18" charset="0"/>
              </a:rPr>
              <a:t>	Очищенные балансы подаются в рубильную машину, где превращаются в мелкую щепу. Щепа варится в варочном котле примерно три с половиной часа, после чего поступает в продувочный бассейн. Распыленная </a:t>
            </a:r>
            <a:r>
              <a:rPr lang="ru-RU" sz="2000" dirty="0">
                <a:latin typeface="Bookman Old Style" pitchFamily="18" charset="0"/>
              </a:rPr>
              <a:t>древесная масса пропускается через промывочный агрегат и разбрызгивается; в распределительной ванне древесные волокна, пригодные для изготовления бумаги, через фильтровальные сетки поступают в отбеливающий бассейн. Древесная масса расплющивается, а затем подвергается трепанию в рафинере, так что волокна прочнее сцепляются </a:t>
            </a:r>
            <a:r>
              <a:rPr lang="ru-RU" sz="2000" dirty="0" smtClean="0">
                <a:latin typeface="Bookman Old Style" pitchFamily="18" charset="0"/>
              </a:rPr>
              <a:t>вместе. Суспензия </a:t>
            </a:r>
            <a:r>
              <a:rPr lang="ru-RU" sz="2000" dirty="0">
                <a:latin typeface="Bookman Old Style" pitchFamily="18" charset="0"/>
              </a:rPr>
              <a:t>примерно 99,5% воды и 0,5% массы из машинного бассейна равномерно наносится на сетку плоскосеточной бумагоделательной </a:t>
            </a:r>
            <a:r>
              <a:rPr lang="ru-RU" sz="2000" dirty="0" smtClean="0">
                <a:latin typeface="Bookman Old Style" pitchFamily="18" charset="0"/>
              </a:rPr>
              <a:t>машины. Вода </a:t>
            </a:r>
            <a:r>
              <a:rPr lang="ru-RU" sz="2000" dirty="0">
                <a:latin typeface="Bookman Old Style" pitchFamily="18" charset="0"/>
              </a:rPr>
              <a:t>стекает через сетку в отсасывающий ящик, а вальцовые прессы и сушильные цилиндры осуществляют дальнейшее уменьшение влажности. В конце сушильного отделения при намотке на бобину бумага проглаживается каландрами. Рулон последовательно разрезается на части нужных ширины и веса и перематывается. Смотанный рулон готов к транспортировке.</a:t>
            </a:r>
          </a:p>
        </p:txBody>
      </p:sp>
    </p:spTree>
    <p:extLst>
      <p:ext uri="{BB962C8B-B14F-4D97-AF65-F5344CB8AC3E}">
        <p14:creationId xmlns:p14="http://schemas.microsoft.com/office/powerpoint/2010/main" val="254033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96" y="113512"/>
            <a:ext cx="5688632" cy="6703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30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Bookman Old Style" pitchFamily="18" charset="0"/>
              </a:rPr>
              <a:t>Процессы получения бумажной массы из древесины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65104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400" dirty="0" smtClean="0">
                <a:latin typeface="Bookman Old Style" pitchFamily="18" charset="0"/>
              </a:rPr>
              <a:t>Поскольку </a:t>
            </a:r>
            <a:r>
              <a:rPr lang="ru-RU" sz="3400" dirty="0">
                <a:latin typeface="Bookman Old Style" pitchFamily="18" charset="0"/>
              </a:rPr>
              <a:t>бумага может быть сделана почти из любого волокнистого материала, существует много разнообразных методов получения бумажной массы, которые различаются в соответствии с требованиями к конечному продукту. Известны, однако, три основных процесса превращения древесины в бумажную массу: механический, химический и </a:t>
            </a:r>
            <a:r>
              <a:rPr lang="ru-RU" sz="3400" dirty="0" err="1">
                <a:latin typeface="Bookman Old Style" pitchFamily="18" charset="0"/>
              </a:rPr>
              <a:t>полухимический</a:t>
            </a:r>
            <a:r>
              <a:rPr lang="ru-RU" sz="3400" dirty="0">
                <a:latin typeface="Bookman Old Style" pitchFamily="18" charset="0"/>
              </a:rPr>
              <a:t>. Бревна, поступающие на завод в неочищенном виде, должны быть очищены от коры (окорены). Затем заготовка пропускается через рубильную машину, которая разрубает ее на куски размером 6-7 см (щепу), чтобы подготовить древесину к химической обработке (это не обязательно для получения бумажной массы механическим способом).</a:t>
            </a:r>
          </a:p>
        </p:txBody>
      </p:sp>
    </p:spTree>
    <p:extLst>
      <p:ext uri="{BB962C8B-B14F-4D97-AF65-F5344CB8AC3E}">
        <p14:creationId xmlns:p14="http://schemas.microsoft.com/office/powerpoint/2010/main" val="9929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Bookman Old Style" pitchFamily="18" charset="0"/>
              </a:rPr>
              <a:t>Механический процесс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>
                <a:latin typeface="Bookman Old Style" pitchFamily="18" charset="0"/>
              </a:rPr>
              <a:t>механическом процессе очищенные от коры бревна измельчают. При этом не происходит никакого химического изменения, и полученная древесная масса содержит все компоненты исходной древесины. Она отбеливается перекисями, но остается при этом нестабильной и со временем портится. Поскольку операция измельчения не идеально разделяет волокна, приводя к </a:t>
            </a:r>
            <a:r>
              <a:rPr lang="ru-RU" dirty="0" err="1">
                <a:latin typeface="Bookman Old Style" pitchFamily="18" charset="0"/>
              </a:rPr>
              <a:t>комкованию</a:t>
            </a:r>
            <a:r>
              <a:rPr lang="ru-RU" dirty="0">
                <a:latin typeface="Bookman Old Style" pitchFamily="18" charset="0"/>
              </a:rPr>
              <a:t>, бумага из массы, полученной механическим способом, оказывается относительно слабой. Поэтому такая древесная масса используется вместе с бумажной массой, полученной посредством химических процессов. Применение механически изготовленной массы ограничено такими продуктами из бумаги и картона, как газетная бумага и макулатурный картон, где высокие качества и прочность несущественны.</a:t>
            </a:r>
          </a:p>
        </p:txBody>
      </p:sp>
    </p:spTree>
    <p:extLst>
      <p:ext uri="{BB962C8B-B14F-4D97-AF65-F5344CB8AC3E}">
        <p14:creationId xmlns:p14="http://schemas.microsoft.com/office/powerpoint/2010/main" val="22584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>
                <a:latin typeface="Bookman Old Style" pitchFamily="18" charset="0"/>
              </a:rPr>
              <a:t>Сульфитный процесс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8000" dirty="0" smtClean="0">
                <a:latin typeface="Bookman Old Style" pitchFamily="18" charset="0"/>
              </a:rPr>
              <a:t>Приготовление </a:t>
            </a:r>
            <a:r>
              <a:rPr lang="ru-RU" sz="8000" dirty="0">
                <a:latin typeface="Bookman Old Style" pitchFamily="18" charset="0"/>
              </a:rPr>
              <a:t>бумажной массы путем проведения сульфитного процесса требует обработки щепы в варочной жидкости, содержащей ионы </a:t>
            </a:r>
            <a:r>
              <a:rPr lang="ru-RU" sz="8000" dirty="0" smtClean="0">
                <a:latin typeface="Bookman Old Style" pitchFamily="18" charset="0"/>
              </a:rPr>
              <a:t>бисульфита в </a:t>
            </a:r>
            <a:r>
              <a:rPr lang="ru-RU" sz="8000" dirty="0">
                <a:latin typeface="Bookman Old Style" pitchFamily="18" charset="0"/>
              </a:rPr>
              <a:t>комбинации с кальцием и (или) магнием, аммиаком или натрием. Комбинация кальций-магний применяется по преимуществу на целлюлозных заводах. Среди лесоматериалов предпочтение отдается ели и западному </a:t>
            </a:r>
            <a:r>
              <a:rPr lang="ru-RU" sz="8000" dirty="0" err="1">
                <a:latin typeface="Bookman Old Style" pitchFamily="18" charset="0"/>
              </a:rPr>
              <a:t>гемлоку</a:t>
            </a:r>
            <a:r>
              <a:rPr lang="ru-RU" sz="8000" dirty="0">
                <a:latin typeface="Bookman Old Style" pitchFamily="18" charset="0"/>
              </a:rPr>
              <a:t>. Получаемая древесная масса легко отбеливается и устойчива к механическому истиранию. Неотбеленная масса используется для картона, из которого изготавливают упаковку, в смеси с механически получаемой массой - для газетной бумаги, а отбеленная - для всех сортов белой бумаги, например для книг, облигаций, бумажных салфеток и высококачественной оберточной бумаги. В качестве реагента для производства бумажной массы можно использовать нейтральный сульфит натрия. Он дает бумажную массу, сходную с той, что получается при кислотно-сульфитном процессе. Однако из-за дороговизны и сложности утилизации его применение в производстве высококачественной бумажной массы химическим способом было незначительным. Более широко он используется при получении массы </a:t>
            </a:r>
            <a:r>
              <a:rPr lang="ru-RU" sz="8000" dirty="0" err="1">
                <a:latin typeface="Bookman Old Style" pitchFamily="18" charset="0"/>
              </a:rPr>
              <a:t>полухимическим</a:t>
            </a:r>
            <a:r>
              <a:rPr lang="ru-RU" sz="8000" dirty="0">
                <a:latin typeface="Bookman Old Style" pitchFamily="18" charset="0"/>
              </a:rPr>
              <a:t> способом, которая идет на изготовление гофрированного картона.</a:t>
            </a:r>
          </a:p>
        </p:txBody>
      </p:sp>
    </p:spTree>
    <p:extLst>
      <p:ext uri="{BB962C8B-B14F-4D97-AF65-F5344CB8AC3E}">
        <p14:creationId xmlns:p14="http://schemas.microsoft.com/office/powerpoint/2010/main" val="3869771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Bookman Old Style" pitchFamily="18" charset="0"/>
              </a:rPr>
              <a:t>Содовый </a:t>
            </a:r>
            <a:r>
              <a:rPr lang="ru-RU" sz="3200" b="1" dirty="0" smtClean="0">
                <a:latin typeface="Bookman Old Style" pitchFamily="18" charset="0"/>
              </a:rPr>
              <a:t>и сульфатный процессы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sz="2100" dirty="0" smtClean="0">
                <a:latin typeface="Bookman Old Style" pitchFamily="18" charset="0"/>
              </a:rPr>
              <a:t>Содовый процесс </a:t>
            </a:r>
            <a:r>
              <a:rPr lang="ru-RU" sz="2100" dirty="0">
                <a:latin typeface="Bookman Old Style" pitchFamily="18" charset="0"/>
              </a:rPr>
              <a:t>представляет собой один из видов щелочных процессов. Щепа варится в растворе каустической соды, или едкого натра (</a:t>
            </a:r>
            <a:r>
              <a:rPr lang="ru-RU" sz="2100" dirty="0" err="1">
                <a:latin typeface="Bookman Old Style" pitchFamily="18" charset="0"/>
              </a:rPr>
              <a:t>NaOH</a:t>
            </a:r>
            <a:r>
              <a:rPr lang="ru-RU" sz="2100" dirty="0">
                <a:latin typeface="Bookman Old Style" pitchFamily="18" charset="0"/>
              </a:rPr>
              <a:t>). Содовая бумажная масса изготавливается главным образом из твердых пород дерева, таких, как осина, эвкалипт и тополь. Она используется по преимуществу в смеси с сульфитной массой для изготовления печатных сортов бумаги</a:t>
            </a:r>
            <a:r>
              <a:rPr lang="ru-RU" sz="2100" dirty="0" smtClean="0">
                <a:latin typeface="Bookman Old Style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100" dirty="0" smtClean="0">
                <a:latin typeface="Bookman Old Style" pitchFamily="18" charset="0"/>
              </a:rPr>
              <a:t>	Сульфатный </a:t>
            </a:r>
            <a:r>
              <a:rPr lang="ru-RU" sz="2100" dirty="0">
                <a:latin typeface="Bookman Old Style" pitchFamily="18" charset="0"/>
              </a:rPr>
              <a:t>процесс также относится к щелочным. В варочную жидкость, представляющую собой раствор каустика, добавляют серу, которая ускоряет процесс изготовления массы, позволяет уменьшить рабочее давление и расход тепла и действует эффективно на все виды древесины. Сульфатный процесс применяется там, где нужна прочность продукта, например для изготовления высококачественной оберточной бумаги и картона. Среди используемых в этом процессе пород дерева доминирует сосна, имеющая длинные сильные волокна. Хотя сульфатная древесная масса отбеливается труднее, чем сульфитная, получающийся белый продукт может отличаться высоким качеством.</a:t>
            </a:r>
          </a:p>
        </p:txBody>
      </p:sp>
    </p:spTree>
    <p:extLst>
      <p:ext uri="{BB962C8B-B14F-4D97-AF65-F5344CB8AC3E}">
        <p14:creationId xmlns:p14="http://schemas.microsoft.com/office/powerpoint/2010/main" val="33259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435280" cy="2088232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Целлюлозно-бумажная промышленность </a:t>
            </a:r>
            <a:r>
              <a:rPr lang="ru-RU" sz="2400" dirty="0" smtClean="0">
                <a:latin typeface="Bookman Old Style" pitchFamily="18" charset="0"/>
              </a:rPr>
              <a:t>– отрасль промышленности, направленная </a:t>
            </a:r>
            <a:r>
              <a:rPr lang="ru-RU" sz="2400" dirty="0">
                <a:latin typeface="Bookman Old Style" pitchFamily="18" charset="0"/>
              </a:rPr>
              <a:t>на получение целлюлозы, бумаги, картона и других сопутствующих продуктов конечного или промежуточного передела.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851603"/>
            <a:ext cx="4330427" cy="2896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38100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51" y="2708920"/>
            <a:ext cx="2231997" cy="2231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370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919"/>
            <a:ext cx="8229600" cy="792623"/>
          </a:xfrm>
        </p:spPr>
        <p:txBody>
          <a:bodyPr/>
          <a:lstStyle/>
          <a:p>
            <a:r>
              <a:rPr lang="ru-RU" b="1" dirty="0" err="1">
                <a:latin typeface="Bookman Old Style" pitchFamily="18" charset="0"/>
              </a:rPr>
              <a:t>Полухимический</a:t>
            </a:r>
            <a:r>
              <a:rPr lang="ru-RU" b="1" dirty="0">
                <a:latin typeface="Bookman Old Style" pitchFamily="18" charset="0"/>
              </a:rPr>
              <a:t> процесс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Bookman Old Style" pitchFamily="18" charset="0"/>
              </a:rPr>
              <a:t>Этот </a:t>
            </a:r>
            <a:r>
              <a:rPr lang="ru-RU" sz="2000" dirty="0">
                <a:latin typeface="Bookman Old Style" pitchFamily="18" charset="0"/>
              </a:rPr>
              <a:t>процесс представляет собой комбинацию химического и механического процессов обработки. Древесина нагревается с небольшим количеством химикатов настолько, чтобы связи между волокнами ослабли. Одной из разновидностей этого процесса является холодный содовый процесс, при котором щепа подвергается слабой обработке раствором едкого натра при атмосферных давлении и температуре. После этого щепа, сохраняющая свои свойства при такой обработке, подается на истирающее устройство, которое разделяет волокна. Степень </a:t>
            </a:r>
            <a:r>
              <a:rPr lang="ru-RU" sz="2000" dirty="0" smtClean="0">
                <a:latin typeface="Bookman Old Style" pitchFamily="18" charset="0"/>
              </a:rPr>
              <a:t>«чистоты» </a:t>
            </a:r>
            <a:r>
              <a:rPr lang="ru-RU" sz="2000" dirty="0">
                <a:latin typeface="Bookman Old Style" pitchFamily="18" charset="0"/>
              </a:rPr>
              <a:t>бумажной массы зависит от глубины химической обработки. В зависимости от используемых химикатов этот процесс подходит к любым породам дерева; химические требования здесь ниже, чем при химическом процессе, а </a:t>
            </a:r>
            <a:r>
              <a:rPr lang="ru-RU" sz="2000" dirty="0" smtClean="0">
                <a:latin typeface="Bookman Old Style" pitchFamily="18" charset="0"/>
              </a:rPr>
              <a:t>выход – вес </a:t>
            </a:r>
            <a:r>
              <a:rPr lang="ru-RU" sz="2000" dirty="0">
                <a:latin typeface="Bookman Old Style" pitchFamily="18" charset="0"/>
              </a:rPr>
              <a:t>массы на корд </a:t>
            </a:r>
            <a:r>
              <a:rPr lang="ru-RU" sz="2000" dirty="0" smtClean="0">
                <a:latin typeface="Bookman Old Style" pitchFamily="18" charset="0"/>
              </a:rPr>
              <a:t>древесины – выше</a:t>
            </a:r>
            <a:r>
              <a:rPr lang="ru-RU" sz="2000" dirty="0">
                <a:latin typeface="Bookman Old Style" pitchFamily="18" charset="0"/>
              </a:rPr>
              <a:t>. Поскольку клубочки волокон удаляются не полностью, качество получаемой таким способом бумажной массы при увеличении выхода снижается до качества массы, получаемой в механическом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09035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	Существует </a:t>
            </a:r>
            <a:r>
              <a:rPr lang="ru-RU" dirty="0">
                <a:latin typeface="Bookman Old Style" pitchFamily="18" charset="0"/>
              </a:rPr>
              <a:t>свыше 5000 сортов или типов бумаги, которые обычно делят на три основных </a:t>
            </a:r>
            <a:r>
              <a:rPr lang="ru-RU" dirty="0" smtClean="0">
                <a:latin typeface="Bookman Old Style" pitchFamily="18" charset="0"/>
              </a:rPr>
              <a:t>класса:</a:t>
            </a: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2204864"/>
            <a:ext cx="7416824" cy="100811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1. собственно бумага (оберточная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, гигиеническая, писчая и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печатная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705" y="3501008"/>
            <a:ext cx="7416824" cy="100811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2. картон (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используемый для производства бумажной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тары)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1705" y="4797152"/>
            <a:ext cx="7416824" cy="100811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3.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строительный (изоляционный, облицовочный) картон, применяемый главным образом в строительстве</a:t>
            </a:r>
          </a:p>
        </p:txBody>
      </p:sp>
    </p:spTree>
    <p:extLst>
      <p:ext uri="{BB962C8B-B14F-4D97-AF65-F5344CB8AC3E}">
        <p14:creationId xmlns:p14="http://schemas.microsoft.com/office/powerpoint/2010/main" val="6786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Производство бумаги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7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Bookman Old Style" pitchFamily="18" charset="0"/>
              </a:rPr>
              <a:t>Бумагоделательные</a:t>
            </a:r>
            <a:r>
              <a:rPr lang="ru-RU" sz="3600" b="1" dirty="0"/>
              <a:t> </a:t>
            </a:r>
            <a:r>
              <a:rPr lang="ru-RU" sz="3600" b="1" dirty="0" smtClean="0">
                <a:latin typeface="Bookman Old Style" pitchFamily="18" charset="0"/>
              </a:rPr>
              <a:t>машины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736304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600" dirty="0" smtClean="0">
                <a:latin typeface="Bookman Old Style" pitchFamily="18" charset="0"/>
              </a:rPr>
              <a:t>Существует </a:t>
            </a:r>
            <a:r>
              <a:rPr lang="ru-RU" sz="2600" dirty="0">
                <a:latin typeface="Bookman Old Style" pitchFamily="18" charset="0"/>
              </a:rPr>
              <a:t>два типа машин для изготовления бумаги и </a:t>
            </a:r>
            <a:r>
              <a:rPr lang="ru-RU" sz="2600" dirty="0" smtClean="0">
                <a:latin typeface="Bookman Old Style" pitchFamily="18" charset="0"/>
              </a:rPr>
              <a:t>картона – плоскосеточные </a:t>
            </a:r>
            <a:r>
              <a:rPr lang="ru-RU" sz="2600" dirty="0">
                <a:latin typeface="Bookman Old Style" pitchFamily="18" charset="0"/>
              </a:rPr>
              <a:t>(столовые) и круглосеточные (цилиндровые). Плоскосеточные используются для изготовления однослойной бумаги, </a:t>
            </a:r>
            <a:r>
              <a:rPr lang="ru-RU" sz="2600" dirty="0" smtClean="0">
                <a:latin typeface="Bookman Old Style" pitchFamily="18" charset="0"/>
              </a:rPr>
              <a:t>цилиндровые – многослойного </a:t>
            </a:r>
            <a:r>
              <a:rPr lang="ru-RU" sz="2600" dirty="0">
                <a:latin typeface="Bookman Old Style" pitchFamily="18" charset="0"/>
              </a:rPr>
              <a:t>картона. Созданы многочисленные механизмы и приспособления к указанным базовым машинам для получения различных сортов бумаги и картона.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2167"/>
            <a:ext cx="63500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240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Плоскосеточная машина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04456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5100" dirty="0" smtClean="0">
                <a:latin typeface="Bookman Old Style" pitchFamily="18" charset="0"/>
              </a:rPr>
              <a:t>Секция </a:t>
            </a:r>
            <a:r>
              <a:rPr lang="ru-RU" sz="5100" dirty="0">
                <a:latin typeface="Bookman Old Style" pitchFamily="18" charset="0"/>
              </a:rPr>
              <a:t>отлива бумажного полотна плоскосеточной машины представляет собой натянутую равномерную проволочную сетку длиной 15 м и более. Взвешенные в воде </a:t>
            </a:r>
            <a:r>
              <a:rPr lang="ru-RU" sz="5100" dirty="0" smtClean="0">
                <a:latin typeface="Bookman Old Style" pitchFamily="18" charset="0"/>
              </a:rPr>
              <a:t>волокна наливаются </a:t>
            </a:r>
            <a:r>
              <a:rPr lang="ru-RU" sz="5100" dirty="0">
                <a:latin typeface="Bookman Old Style" pitchFamily="18" charset="0"/>
              </a:rPr>
              <a:t>на переднюю часть движущейся сетки через устройство, называемое напорным ящиком. Большая часть воды дренирует через сетку в процессе ее движения, а волокна сбиваются в слабое влажное полотно. Это полотно перемещается шерстяными сукнами между несколькими наборами валов, которые отжимают воду. </a:t>
            </a:r>
            <a:r>
              <a:rPr lang="ru-RU" sz="5100" dirty="0" smtClean="0">
                <a:latin typeface="Bookman Old Style" pitchFamily="18" charset="0"/>
              </a:rPr>
              <a:t>После </a:t>
            </a:r>
            <a:r>
              <a:rPr lang="ru-RU" sz="5100" dirty="0">
                <a:latin typeface="Bookman Old Style" pitchFamily="18" charset="0"/>
              </a:rPr>
              <a:t>этого полотно бумаги поступает в сушильную часть бумагоделательной машины. </a:t>
            </a:r>
            <a:r>
              <a:rPr lang="ru-RU" sz="5100" dirty="0" smtClean="0">
                <a:latin typeface="Bookman Old Style" pitchFamily="18" charset="0"/>
              </a:rPr>
              <a:t>Далее бумажное </a:t>
            </a:r>
            <a:r>
              <a:rPr lang="ru-RU" sz="5100" dirty="0">
                <a:latin typeface="Bookman Old Style" pitchFamily="18" charset="0"/>
              </a:rPr>
              <a:t>полотно поступает в отделочную часть. Здесь один или несколько каландров гладят </a:t>
            </a:r>
            <a:r>
              <a:rPr lang="ru-RU" sz="5100" dirty="0" smtClean="0">
                <a:latin typeface="Bookman Old Style" pitchFamily="18" charset="0"/>
              </a:rPr>
              <a:t>бумагу. При </a:t>
            </a:r>
            <a:r>
              <a:rPr lang="ru-RU" sz="5100" dirty="0">
                <a:latin typeface="Bookman Old Style" pitchFamily="18" charset="0"/>
              </a:rPr>
              <a:t>движении между валами сверху вниз полотно становится более гладким, плотным и равномерным по толщине. Затем полотно разрезается на полосы нужной ширины и наматывается в рулоны. </a:t>
            </a:r>
          </a:p>
        </p:txBody>
      </p:sp>
    </p:spTree>
    <p:extLst>
      <p:ext uri="{BB962C8B-B14F-4D97-AF65-F5344CB8AC3E}">
        <p14:creationId xmlns:p14="http://schemas.microsoft.com/office/powerpoint/2010/main" val="354455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809625"/>
            <a:ext cx="8639175" cy="523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149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Bookman Old Style" pitchFamily="18" charset="0"/>
              </a:rPr>
              <a:t>Цилиндровая машина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200" dirty="0" smtClean="0">
                <a:latin typeface="Bookman Old Style" pitchFamily="18" charset="0"/>
              </a:rPr>
              <a:t>Цилиндровая </a:t>
            </a:r>
            <a:r>
              <a:rPr lang="ru-RU" sz="4200" dirty="0">
                <a:latin typeface="Bookman Old Style" pitchFamily="18" charset="0"/>
              </a:rPr>
              <a:t>(круглосеточная) машина отличается от плоскосеточной тем, что в ней секция отлива бумаги представляет собой цилиндр, обернутый сеткой. Этот цилиндр вращается в ванне, заполненной суспензией волокон. Вода дренирует через сетку, оставляя своеобразный мат из волокон, который снимается шерстяным сукном при контакте с верхней частью цилиндра. Помещая несколько ванн в ряд и используя то же самое сукно для удаления собранных в мат волокон от каждой ванны последовательно, можно получить слоистую структуру; толщина этого листа, или картона, лимитируется числом цилиндров и мощностью сушки. Остаточная вода удаляется пропусканием полотна через прессовые и сушильные секции, аналогичные используемым на плоскосеточной машине. Центробежное действие вращающегося цилиндра стремится сбросить находящиеся на нем волокна. Это вынуждает ограничивать скорости работы </a:t>
            </a:r>
            <a:r>
              <a:rPr lang="ru-RU" sz="4200" dirty="0" smtClean="0">
                <a:latin typeface="Bookman Old Style" pitchFamily="18" charset="0"/>
              </a:rPr>
              <a:t>150 м/мин</a:t>
            </a:r>
            <a:r>
              <a:rPr lang="ru-RU" sz="4200" dirty="0">
                <a:latin typeface="Bookman Old Style" pitchFamily="18" charset="0"/>
              </a:rPr>
              <a:t>. </a:t>
            </a:r>
            <a:r>
              <a:rPr lang="ru-RU" sz="4200" dirty="0" smtClean="0">
                <a:latin typeface="Bookman Old Style" pitchFamily="18" charset="0"/>
              </a:rPr>
              <a:t>Получающееся </a:t>
            </a:r>
            <a:r>
              <a:rPr lang="ru-RU" sz="4200" dirty="0">
                <a:latin typeface="Bookman Old Style" pitchFamily="18" charset="0"/>
              </a:rPr>
              <a:t>при этом бумажное полотно после резки пригодно для высококачественной печати.</a:t>
            </a:r>
          </a:p>
        </p:txBody>
      </p:sp>
    </p:spTree>
    <p:extLst>
      <p:ext uri="{BB962C8B-B14F-4D97-AF65-F5344CB8AC3E}">
        <p14:creationId xmlns:p14="http://schemas.microsoft.com/office/powerpoint/2010/main" val="412174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4" y="980728"/>
            <a:ext cx="8712711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0013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A4FC5B-EF82-426D-B61A-008FA5EFADE7}"/>
</file>

<file path=customXml/itemProps2.xml><?xml version="1.0" encoding="utf-8"?>
<ds:datastoreItem xmlns:ds="http://schemas.openxmlformats.org/officeDocument/2006/customXml" ds:itemID="{A131994F-BFC8-469A-A8F4-80B43D1BD42A}"/>
</file>

<file path=customXml/itemProps3.xml><?xml version="1.0" encoding="utf-8"?>
<ds:datastoreItem xmlns:ds="http://schemas.openxmlformats.org/officeDocument/2006/customXml" ds:itemID="{264FE78B-955C-4E4E-A23F-DA476B69A21F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82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Целлюлозно-бумажная промышленность</vt:lpstr>
      <vt:lpstr>Презентация PowerPoint</vt:lpstr>
      <vt:lpstr>Презентация PowerPoint</vt:lpstr>
      <vt:lpstr>Производство бумаги</vt:lpstr>
      <vt:lpstr>Бумагоделательные машины</vt:lpstr>
      <vt:lpstr>Плоскосеточная машина</vt:lpstr>
      <vt:lpstr>Презентация PowerPoint</vt:lpstr>
      <vt:lpstr>Цилиндровая машина</vt:lpstr>
      <vt:lpstr>Презентация PowerPoint</vt:lpstr>
      <vt:lpstr>Производство бумажной массы</vt:lpstr>
      <vt:lpstr>Презентация PowerPoint</vt:lpstr>
      <vt:lpstr>Подготовка бумажной массы</vt:lpstr>
      <vt:lpstr>Источники сырья для получения бумажной массы</vt:lpstr>
      <vt:lpstr>Изготовление бумаги из древесной массы</vt:lpstr>
      <vt:lpstr>Презентация PowerPoint</vt:lpstr>
      <vt:lpstr>Процессы получения бумажной массы из древесины</vt:lpstr>
      <vt:lpstr>Механический процесс</vt:lpstr>
      <vt:lpstr>Сульфитный процесс</vt:lpstr>
      <vt:lpstr>Содовый и сульфатный процессы</vt:lpstr>
      <vt:lpstr>Полухимический процесс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Целлюлозно-бумажная промышленность</dc:title>
  <dc:creator>shzhk</dc:creator>
  <cp:lastModifiedBy>shzhk</cp:lastModifiedBy>
  <cp:revision>7</cp:revision>
  <dcterms:created xsi:type="dcterms:W3CDTF">2013-11-13T18:33:17Z</dcterms:created>
  <dcterms:modified xsi:type="dcterms:W3CDTF">2013-11-14T05:29:25Z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